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l-NL" smtClean="0"/>
              <a:t>Klik om de stijl te bewerken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AA7CFFD4-67F4-4038-A397-A733E124DFFB}"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2E97AE51-7281-447A-8929-4D26767F0472}" type="slidenum">
              <a:rPr lang="en-US" smtClean="0"/>
              <a:t>‹nr.›</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AA7CFFD4-67F4-4038-A397-A733E124DFFB}"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AA7CFFD4-67F4-4038-A397-A733E124DFFB}"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10"/>
          </p:nvPr>
        </p:nvSpPr>
        <p:spPr/>
        <p:txBody>
          <a:bodyPr/>
          <a:lstStyle/>
          <a:p>
            <a:fld id="{AA7CFFD4-67F4-4038-A397-A733E124DFFB}"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l-NL" smtClean="0"/>
              <a:t>Klik om de stijl te bewerken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A7CFFD4-67F4-4038-A397-A733E124DFFB}"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7AE51-7281-447A-8929-4D26767F0472}" type="slidenum">
              <a:rPr lang="en-US" smtClean="0"/>
              <a:t>‹nr.›</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5" name="Date Placeholder 4"/>
          <p:cNvSpPr>
            <a:spLocks noGrp="1"/>
          </p:cNvSpPr>
          <p:nvPr>
            <p:ph type="dt" sz="half" idx="10"/>
          </p:nvPr>
        </p:nvSpPr>
        <p:spPr/>
        <p:txBody>
          <a:bodyPr/>
          <a:lstStyle/>
          <a:p>
            <a:fld id="{AA7CFFD4-67F4-4038-A397-A733E124DFFB}"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7AE51-7281-447A-8929-4D26767F0472}" type="slidenum">
              <a:rPr lang="en-US" smtClean="0"/>
              <a:t>‹nr.›</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Date Placeholder 6"/>
          <p:cNvSpPr>
            <a:spLocks noGrp="1"/>
          </p:cNvSpPr>
          <p:nvPr>
            <p:ph type="dt" sz="half" idx="10"/>
          </p:nvPr>
        </p:nvSpPr>
        <p:spPr/>
        <p:txBody>
          <a:bodyPr/>
          <a:lstStyle/>
          <a:p>
            <a:fld id="{AA7CFFD4-67F4-4038-A397-A733E124DFFB}"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7AE51-7281-447A-8929-4D26767F0472}" type="slidenum">
              <a:rPr lang="en-US" smtClean="0"/>
              <a:t>‹nr.›</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AA7CFFD4-67F4-4038-A397-A733E124DFFB}"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CFFD4-67F4-4038-A397-A733E124DFFB}"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l-NL" smtClean="0"/>
              <a:t>Klik om de stijl te bewerken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A7CFFD4-67F4-4038-A397-A733E124DFFB}"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l-NL" smtClean="0"/>
              <a:t>Klik om de stijl te bewerken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A7CFFD4-67F4-4038-A397-A733E124DFFB}"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7AE51-7281-447A-8929-4D26767F0472}"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A7CFFD4-67F4-4038-A397-A733E124DFFB}" type="datetimeFigureOut">
              <a:rPr lang="en-US" smtClean="0"/>
              <a:t>10/20/2015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E97AE51-7281-447A-8929-4D26767F0472}" type="slidenum">
              <a:rPr lang="en-US" smtClean="0"/>
              <a:t>‹nr.›</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Synthesetekst ‘Black Box’</a:t>
            </a:r>
            <a:endParaRPr lang="en-US" dirty="0"/>
          </a:p>
        </p:txBody>
      </p:sp>
      <p:sp>
        <p:nvSpPr>
          <p:cNvPr id="3" name="Ondertitel 2"/>
          <p:cNvSpPr>
            <a:spLocks noGrp="1"/>
          </p:cNvSpPr>
          <p:nvPr>
            <p:ph type="subTitle" idx="1"/>
          </p:nvPr>
        </p:nvSpPr>
        <p:spPr/>
        <p:txBody>
          <a:bodyPr/>
          <a:lstStyle/>
          <a:p>
            <a:r>
              <a:rPr lang="nl-BE" dirty="0" smtClean="0"/>
              <a:t>Anna </a:t>
            </a:r>
            <a:r>
              <a:rPr lang="nl-BE" dirty="0" err="1" smtClean="0"/>
              <a:t>Woltz</a:t>
            </a:r>
            <a:endParaRPr lang="en-US" dirty="0"/>
          </a:p>
        </p:txBody>
      </p:sp>
    </p:spTree>
    <p:extLst>
      <p:ext uri="{BB962C8B-B14F-4D97-AF65-F5344CB8AC3E}">
        <p14:creationId xmlns:p14="http://schemas.microsoft.com/office/powerpoint/2010/main" val="3173943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936104"/>
          </a:xfrm>
        </p:spPr>
        <p:txBody>
          <a:bodyPr/>
          <a:lstStyle/>
          <a:p>
            <a:r>
              <a:rPr lang="nl-BE" dirty="0" smtClean="0"/>
              <a:t>De topische vragen</a:t>
            </a:r>
            <a:endParaRPr lang="en-US"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367900784"/>
              </p:ext>
            </p:extLst>
          </p:nvPr>
        </p:nvGraphicFramePr>
        <p:xfrm>
          <a:off x="457200" y="1196975"/>
          <a:ext cx="8219256" cy="4824312"/>
        </p:xfrm>
        <a:graphic>
          <a:graphicData uri="http://schemas.openxmlformats.org/drawingml/2006/table">
            <a:tbl>
              <a:tblPr firstRow="1" bandRow="1">
                <a:tableStyleId>{5C22544A-7EE6-4342-B048-85BDC9FD1C3A}</a:tableStyleId>
              </a:tblPr>
              <a:tblGrid>
                <a:gridCol w="4109628"/>
                <a:gridCol w="4109628"/>
              </a:tblGrid>
              <a:tr h="540975">
                <a:tc>
                  <a:txBody>
                    <a:bodyPr/>
                    <a:lstStyle/>
                    <a:p>
                      <a:pPr algn="ctr"/>
                      <a:r>
                        <a:rPr lang="nl-BE" dirty="0" smtClean="0"/>
                        <a:t>TOPISCHE</a:t>
                      </a:r>
                      <a:r>
                        <a:rPr lang="nl-BE" baseline="0" dirty="0" smtClean="0"/>
                        <a:t> VRAAG</a:t>
                      </a:r>
                      <a:endParaRPr lang="en-US" dirty="0"/>
                    </a:p>
                  </a:txBody>
                  <a:tcPr/>
                </a:tc>
                <a:tc>
                  <a:txBody>
                    <a:bodyPr/>
                    <a:lstStyle/>
                    <a:p>
                      <a:pPr algn="ctr"/>
                      <a:r>
                        <a:rPr lang="nl-BE" dirty="0" smtClean="0"/>
                        <a:t>ANTWOORD</a:t>
                      </a:r>
                      <a:endParaRPr lang="en-US" dirty="0"/>
                    </a:p>
                  </a:txBody>
                  <a:tcPr/>
                </a:tc>
              </a:tr>
              <a:tr h="933738">
                <a:tc>
                  <a:txBody>
                    <a:bodyPr/>
                    <a:lstStyle/>
                    <a:p>
                      <a:r>
                        <a:rPr lang="nl-BE" dirty="0" smtClean="0"/>
                        <a:t>Over wie gaat het?</a:t>
                      </a:r>
                      <a:endParaRPr lang="en-US" dirty="0"/>
                    </a:p>
                  </a:txBody>
                  <a:tcPr/>
                </a:tc>
                <a:tc>
                  <a:txBody>
                    <a:bodyPr/>
                    <a:lstStyle/>
                    <a:p>
                      <a:r>
                        <a:rPr lang="nl-BE" dirty="0" smtClean="0"/>
                        <a:t>7 kinderen</a:t>
                      </a:r>
                      <a:r>
                        <a:rPr lang="nl-BE" baseline="0" dirty="0" smtClean="0"/>
                        <a:t> die opgesloten zitten in de ‘Black Box’.</a:t>
                      </a:r>
                      <a:endParaRPr lang="en-US" dirty="0"/>
                    </a:p>
                  </a:txBody>
                  <a:tcPr/>
                </a:tc>
              </a:tr>
              <a:tr h="933738">
                <a:tc>
                  <a:txBody>
                    <a:bodyPr/>
                    <a:lstStyle/>
                    <a:p>
                      <a:r>
                        <a:rPr lang="nl-BE" dirty="0" smtClean="0"/>
                        <a:t>Waar speelt</a:t>
                      </a:r>
                      <a:r>
                        <a:rPr lang="nl-BE" baseline="0" dirty="0" smtClean="0"/>
                        <a:t> het verhaal zich af?</a:t>
                      </a:r>
                      <a:endParaRPr lang="en-US" dirty="0"/>
                    </a:p>
                  </a:txBody>
                  <a:tcPr/>
                </a:tc>
                <a:tc>
                  <a:txBody>
                    <a:bodyPr/>
                    <a:lstStyle/>
                    <a:p>
                      <a:r>
                        <a:rPr lang="nl-BE" dirty="0" smtClean="0"/>
                        <a:t>In Nederland,</a:t>
                      </a:r>
                      <a:r>
                        <a:rPr lang="nl-BE" baseline="0" dirty="0" smtClean="0"/>
                        <a:t> op de Pier in Scheveningen.</a:t>
                      </a:r>
                      <a:endParaRPr lang="en-US" dirty="0"/>
                    </a:p>
                  </a:txBody>
                  <a:tcPr/>
                </a:tc>
              </a:tr>
              <a:tr h="540975">
                <a:tc>
                  <a:txBody>
                    <a:bodyPr/>
                    <a:lstStyle/>
                    <a:p>
                      <a:r>
                        <a:rPr lang="nl-BE" dirty="0" smtClean="0"/>
                        <a:t>Wanneer</a:t>
                      </a:r>
                      <a:r>
                        <a:rPr lang="nl-BE" baseline="0" dirty="0" smtClean="0"/>
                        <a:t> speelt het verhaal zich af?</a:t>
                      </a:r>
                      <a:endParaRPr lang="en-US" dirty="0"/>
                    </a:p>
                  </a:txBody>
                  <a:tcPr/>
                </a:tc>
                <a:tc>
                  <a:txBody>
                    <a:bodyPr/>
                    <a:lstStyle/>
                    <a:p>
                      <a:r>
                        <a:rPr lang="nl-BE" dirty="0" smtClean="0"/>
                        <a:t>De eigen tijd</a:t>
                      </a:r>
                      <a:endParaRPr lang="en-US" dirty="0"/>
                    </a:p>
                  </a:txBody>
                  <a:tcPr/>
                </a:tc>
              </a:tr>
              <a:tr h="540975">
                <a:tc>
                  <a:txBody>
                    <a:bodyPr/>
                    <a:lstStyle/>
                    <a:p>
                      <a:r>
                        <a:rPr lang="nl-BE" dirty="0" smtClean="0"/>
                        <a:t>Wat</a:t>
                      </a:r>
                      <a:r>
                        <a:rPr lang="nl-BE" baseline="0" dirty="0" smtClean="0"/>
                        <a:t> gebeurt er?</a:t>
                      </a:r>
                      <a:endParaRPr lang="en-US" dirty="0"/>
                    </a:p>
                  </a:txBody>
                  <a:tcPr/>
                </a:tc>
                <a:tc>
                  <a:txBody>
                    <a:bodyPr/>
                    <a:lstStyle/>
                    <a:p>
                      <a:r>
                        <a:rPr lang="nl-BE" dirty="0" smtClean="0"/>
                        <a:t>Er is ruzie in het huis.</a:t>
                      </a:r>
                      <a:endParaRPr lang="en-US" dirty="0"/>
                    </a:p>
                  </a:txBody>
                  <a:tcPr/>
                </a:tc>
              </a:tr>
              <a:tr h="1333911">
                <a:tc>
                  <a:txBody>
                    <a:bodyPr/>
                    <a:lstStyle/>
                    <a:p>
                      <a:r>
                        <a:rPr lang="nl-BE" dirty="0" smtClean="0"/>
                        <a:t>Hoe verlopen de gebeurtenissen?</a:t>
                      </a:r>
                      <a:endParaRPr lang="en-US" dirty="0"/>
                    </a:p>
                  </a:txBody>
                  <a:tcPr/>
                </a:tc>
                <a:tc>
                  <a:txBody>
                    <a:bodyPr/>
                    <a:lstStyle/>
                    <a:p>
                      <a:r>
                        <a:rPr lang="nl-BE" dirty="0" smtClean="0"/>
                        <a:t>De ruzie mondt</a:t>
                      </a:r>
                      <a:r>
                        <a:rPr lang="nl-BE" baseline="0" dirty="0" smtClean="0"/>
                        <a:t> uit in een gewelddadige vechtpartij. Iemand van de regie moet ingrijpen.</a:t>
                      </a:r>
                      <a:endParaRPr lang="en-US" dirty="0"/>
                    </a:p>
                  </a:txBody>
                  <a:tcPr/>
                </a:tc>
              </a:tr>
            </a:tbl>
          </a:graphicData>
        </a:graphic>
      </p:graphicFrame>
    </p:spTree>
    <p:extLst>
      <p:ext uri="{BB962C8B-B14F-4D97-AF65-F5344CB8AC3E}">
        <p14:creationId xmlns:p14="http://schemas.microsoft.com/office/powerpoint/2010/main" val="1491700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600"/>
              </a:lnSpc>
            </a:pPr>
            <a:r>
              <a:rPr lang="nl-BE" sz="2400" dirty="0" smtClean="0"/>
              <a:t>Kies, aan de hand van wat je weet uit dit fragment, twee karaktereigenschappen van Maria.</a:t>
            </a:r>
            <a:endParaRPr lang="en-US" sz="2400" dirty="0"/>
          </a:p>
        </p:txBody>
      </p:sp>
      <p:sp>
        <p:nvSpPr>
          <p:cNvPr id="3" name="Tijdelijke aanduiding voor inhoud 2"/>
          <p:cNvSpPr>
            <a:spLocks noGrp="1"/>
          </p:cNvSpPr>
          <p:nvPr>
            <p:ph idx="1"/>
          </p:nvPr>
        </p:nvSpPr>
        <p:spPr/>
        <p:txBody>
          <a:bodyPr>
            <a:normAutofit/>
          </a:bodyPr>
          <a:lstStyle/>
          <a:p>
            <a:r>
              <a:rPr lang="nl-BE" sz="2800" b="1" dirty="0" smtClean="0"/>
              <a:t>Vreemd: Maria is een alternatief type. Haar vrienden scanderen:’ Black Box is gelijk aan kindermishandeling.’</a:t>
            </a:r>
          </a:p>
          <a:p>
            <a:pPr marL="0" indent="0">
              <a:buNone/>
            </a:pPr>
            <a:endParaRPr lang="nl-BE" sz="2800" b="1" dirty="0" smtClean="0"/>
          </a:p>
          <a:p>
            <a:r>
              <a:rPr lang="nl-BE" sz="2800" b="1" dirty="0" smtClean="0"/>
              <a:t>Serieus: ze wil een beslissing vooraleer ze de anderen laat verder spelen. Ze grijpt Franka’s haren, omdat er nog steeds geen beslissing genomen is.</a:t>
            </a:r>
            <a:endParaRPr lang="en-US" sz="2800" b="1" dirty="0"/>
          </a:p>
        </p:txBody>
      </p:sp>
    </p:spTree>
    <p:extLst>
      <p:ext uri="{BB962C8B-B14F-4D97-AF65-F5344CB8AC3E}">
        <p14:creationId xmlns:p14="http://schemas.microsoft.com/office/powerpoint/2010/main" val="381144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916832"/>
          </a:xfrm>
        </p:spPr>
        <p:txBody>
          <a:bodyPr/>
          <a:lstStyle/>
          <a:p>
            <a:pPr>
              <a:lnSpc>
                <a:spcPts val="4400"/>
              </a:lnSpc>
            </a:pPr>
            <a:r>
              <a:rPr lang="nl-BE" sz="3200" dirty="0" smtClean="0"/>
              <a:t>Kies</a:t>
            </a:r>
            <a:r>
              <a:rPr lang="nl-BE" sz="3200" dirty="0"/>
              <a:t> </a:t>
            </a:r>
            <a:r>
              <a:rPr lang="nl-BE" sz="3200" dirty="0" smtClean="0"/>
              <a:t>uit dezelfde lijst twee karaktereigenschappen voor Franka. Motiveer je keuze.</a:t>
            </a:r>
            <a:endParaRPr lang="en-US" sz="3200" dirty="0"/>
          </a:p>
        </p:txBody>
      </p:sp>
      <p:sp>
        <p:nvSpPr>
          <p:cNvPr id="3" name="Tijdelijke aanduiding voor inhoud 2"/>
          <p:cNvSpPr>
            <a:spLocks noGrp="1"/>
          </p:cNvSpPr>
          <p:nvPr>
            <p:ph idx="1"/>
          </p:nvPr>
        </p:nvSpPr>
        <p:spPr>
          <a:xfrm>
            <a:off x="457200" y="1988840"/>
            <a:ext cx="8229600" cy="4137323"/>
          </a:xfrm>
        </p:spPr>
        <p:txBody>
          <a:bodyPr>
            <a:normAutofit/>
          </a:bodyPr>
          <a:lstStyle/>
          <a:p>
            <a:r>
              <a:rPr lang="nl-BE" sz="2800" b="1" dirty="0" smtClean="0"/>
              <a:t>Assertief: ze komt op voor haar mening en durft hiervoor zelfs geweld te gebruiken.</a:t>
            </a:r>
          </a:p>
          <a:p>
            <a:pPr marL="0" indent="0">
              <a:buNone/>
            </a:pPr>
            <a:endParaRPr lang="nl-BE" sz="2800" b="1" dirty="0" smtClean="0"/>
          </a:p>
          <a:p>
            <a:r>
              <a:rPr lang="nl-BE" sz="2800" b="1" dirty="0" smtClean="0"/>
              <a:t>Sociaal: met de andere bewoners heeft Franka een goed contact. Ze speelt er Monopoly mee.</a:t>
            </a:r>
            <a:endParaRPr lang="en-US" sz="2800" b="1" dirty="0"/>
          </a:p>
        </p:txBody>
      </p:sp>
    </p:spTree>
    <p:extLst>
      <p:ext uri="{BB962C8B-B14F-4D97-AF65-F5344CB8AC3E}">
        <p14:creationId xmlns:p14="http://schemas.microsoft.com/office/powerpoint/2010/main" val="346862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3600" dirty="0" smtClean="0"/>
              <a:t>Op welke manier is de vechtpartij ontstaan? Geef twee verklaringen.</a:t>
            </a:r>
            <a:endParaRPr lang="en-US" sz="3600" dirty="0"/>
          </a:p>
        </p:txBody>
      </p:sp>
      <p:sp>
        <p:nvSpPr>
          <p:cNvPr id="3" name="Tijdelijke aanduiding voor inhoud 2"/>
          <p:cNvSpPr>
            <a:spLocks noGrp="1"/>
          </p:cNvSpPr>
          <p:nvPr>
            <p:ph idx="1"/>
          </p:nvPr>
        </p:nvSpPr>
        <p:spPr>
          <a:xfrm>
            <a:off x="457200" y="1772817"/>
            <a:ext cx="8229600" cy="3816424"/>
          </a:xfrm>
        </p:spPr>
        <p:txBody>
          <a:bodyPr>
            <a:normAutofit/>
          </a:bodyPr>
          <a:lstStyle/>
          <a:p>
            <a:r>
              <a:rPr lang="nl-BE" sz="2800" b="1" dirty="0" smtClean="0"/>
              <a:t>Maria wil dat er een beslissing genomen wordt  en neemt de dobbelstenen van het Monopoly-spel af.</a:t>
            </a:r>
          </a:p>
          <a:p>
            <a:pPr marL="0" indent="0">
              <a:buNone/>
            </a:pPr>
            <a:endParaRPr lang="nl-BE" sz="2800" b="1" dirty="0" smtClean="0"/>
          </a:p>
          <a:p>
            <a:r>
              <a:rPr lang="nl-BE" sz="2800" b="1" dirty="0" smtClean="0"/>
              <a:t>De kinderen zitten reeds 18 dagen in het huis en zijn door het dolle heen. Bijgevolg reageren ze op een overdreven manier.</a:t>
            </a:r>
            <a:endParaRPr lang="en-US" sz="2800" b="1" dirty="0"/>
          </a:p>
        </p:txBody>
      </p:sp>
    </p:spTree>
    <p:extLst>
      <p:ext uri="{BB962C8B-B14F-4D97-AF65-F5344CB8AC3E}">
        <p14:creationId xmlns:p14="http://schemas.microsoft.com/office/powerpoint/2010/main" val="355950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4400" dirty="0" smtClean="0"/>
              <a:t>Soorten personages in een verhaal</a:t>
            </a:r>
            <a:endParaRPr lang="en-US" sz="44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11477136"/>
              </p:ext>
            </p:extLst>
          </p:nvPr>
        </p:nvGraphicFramePr>
        <p:xfrm>
          <a:off x="457200" y="1600200"/>
          <a:ext cx="8229600" cy="2908920"/>
        </p:xfrm>
        <a:graphic>
          <a:graphicData uri="http://schemas.openxmlformats.org/drawingml/2006/table">
            <a:tbl>
              <a:tblPr firstRow="1" bandRow="1">
                <a:tableStyleId>{5C22544A-7EE6-4342-B048-85BDC9FD1C3A}</a:tableStyleId>
              </a:tblPr>
              <a:tblGrid>
                <a:gridCol w="2743200"/>
                <a:gridCol w="2743200"/>
                <a:gridCol w="2743200"/>
              </a:tblGrid>
              <a:tr h="727230">
                <a:tc>
                  <a:txBody>
                    <a:bodyPr/>
                    <a:lstStyle/>
                    <a:p>
                      <a:r>
                        <a:rPr lang="nl-BE" dirty="0" smtClean="0"/>
                        <a:t>Personage</a:t>
                      </a:r>
                      <a:endParaRPr lang="en-US" dirty="0"/>
                    </a:p>
                  </a:txBody>
                  <a:tcPr/>
                </a:tc>
                <a:tc>
                  <a:txBody>
                    <a:bodyPr/>
                    <a:lstStyle/>
                    <a:p>
                      <a:r>
                        <a:rPr lang="nl-BE" dirty="0" smtClean="0"/>
                        <a:t>Rol in het verhaal</a:t>
                      </a:r>
                      <a:endParaRPr lang="en-US" dirty="0"/>
                    </a:p>
                  </a:txBody>
                  <a:tcPr/>
                </a:tc>
                <a:tc>
                  <a:txBody>
                    <a:bodyPr/>
                    <a:lstStyle/>
                    <a:p>
                      <a:r>
                        <a:rPr lang="nl-BE" dirty="0" smtClean="0"/>
                        <a:t>Synoniem</a:t>
                      </a:r>
                      <a:endParaRPr lang="en-US" dirty="0"/>
                    </a:p>
                  </a:txBody>
                  <a:tcPr/>
                </a:tc>
              </a:tr>
              <a:tr h="727230">
                <a:tc>
                  <a:txBody>
                    <a:bodyPr/>
                    <a:lstStyle/>
                    <a:p>
                      <a:r>
                        <a:rPr lang="nl-BE" dirty="0" smtClean="0"/>
                        <a:t>Nellie, </a:t>
                      </a:r>
                      <a:r>
                        <a:rPr lang="nl-BE" dirty="0" err="1" smtClean="0"/>
                        <a:t>Rasmus</a:t>
                      </a:r>
                      <a:r>
                        <a:rPr lang="nl-BE" dirty="0" smtClean="0"/>
                        <a:t>,</a:t>
                      </a:r>
                      <a:r>
                        <a:rPr lang="nl-BE" baseline="0" dirty="0" smtClean="0"/>
                        <a:t> Job</a:t>
                      </a:r>
                      <a:endParaRPr lang="en-US" dirty="0"/>
                    </a:p>
                  </a:txBody>
                  <a:tcPr/>
                </a:tc>
                <a:tc>
                  <a:txBody>
                    <a:bodyPr/>
                    <a:lstStyle/>
                    <a:p>
                      <a:r>
                        <a:rPr lang="nl-BE" dirty="0" smtClean="0"/>
                        <a:t>Nevenfiguur</a:t>
                      </a:r>
                      <a:endParaRPr lang="en-US" dirty="0"/>
                    </a:p>
                  </a:txBody>
                  <a:tcPr/>
                </a:tc>
                <a:tc>
                  <a:txBody>
                    <a:bodyPr/>
                    <a:lstStyle/>
                    <a:p>
                      <a:r>
                        <a:rPr lang="nl-BE" dirty="0" err="1" smtClean="0"/>
                        <a:t>Tritagonist</a:t>
                      </a:r>
                      <a:endParaRPr lang="en-US" dirty="0"/>
                    </a:p>
                  </a:txBody>
                  <a:tcPr/>
                </a:tc>
              </a:tr>
              <a:tr h="727230">
                <a:tc>
                  <a:txBody>
                    <a:bodyPr/>
                    <a:lstStyle/>
                    <a:p>
                      <a:r>
                        <a:rPr lang="nl-BE" dirty="0" smtClean="0"/>
                        <a:t>Franka</a:t>
                      </a:r>
                      <a:r>
                        <a:rPr lang="nl-BE" baseline="0" dirty="0" smtClean="0"/>
                        <a:t> &lt;-&gt; Maria</a:t>
                      </a:r>
                      <a:endParaRPr lang="en-US" dirty="0"/>
                    </a:p>
                  </a:txBody>
                  <a:tcPr/>
                </a:tc>
                <a:tc>
                  <a:txBody>
                    <a:bodyPr/>
                    <a:lstStyle/>
                    <a:p>
                      <a:r>
                        <a:rPr lang="nl-BE" dirty="0" smtClean="0"/>
                        <a:t>Antagonist</a:t>
                      </a:r>
                      <a:endParaRPr lang="en-US" dirty="0"/>
                    </a:p>
                  </a:txBody>
                  <a:tcPr/>
                </a:tc>
                <a:tc>
                  <a:txBody>
                    <a:bodyPr/>
                    <a:lstStyle/>
                    <a:p>
                      <a:r>
                        <a:rPr lang="nl-BE" dirty="0" smtClean="0"/>
                        <a:t>Tegenspeler</a:t>
                      </a:r>
                      <a:endParaRPr lang="en-US" dirty="0"/>
                    </a:p>
                  </a:txBody>
                  <a:tcPr/>
                </a:tc>
              </a:tr>
              <a:tr h="727230">
                <a:tc>
                  <a:txBody>
                    <a:bodyPr/>
                    <a:lstStyle/>
                    <a:p>
                      <a:r>
                        <a:rPr lang="nl-BE" dirty="0" smtClean="0"/>
                        <a:t>Franka, Maria, </a:t>
                      </a:r>
                      <a:r>
                        <a:rPr lang="nl-BE" dirty="0" err="1" smtClean="0"/>
                        <a:t>Jaimie</a:t>
                      </a:r>
                      <a:endParaRPr lang="en-US" dirty="0"/>
                    </a:p>
                  </a:txBody>
                  <a:tcPr/>
                </a:tc>
                <a:tc>
                  <a:txBody>
                    <a:bodyPr/>
                    <a:lstStyle/>
                    <a:p>
                      <a:r>
                        <a:rPr lang="nl-BE" dirty="0" smtClean="0"/>
                        <a:t>Protagonist</a:t>
                      </a:r>
                      <a:endParaRPr lang="en-US" dirty="0"/>
                    </a:p>
                  </a:txBody>
                  <a:tcPr/>
                </a:tc>
                <a:tc>
                  <a:txBody>
                    <a:bodyPr/>
                    <a:lstStyle/>
                    <a:p>
                      <a:r>
                        <a:rPr lang="nl-BE" dirty="0" smtClean="0"/>
                        <a:t>hoofdpersonage</a:t>
                      </a:r>
                      <a:endParaRPr lang="en-US" dirty="0"/>
                    </a:p>
                  </a:txBody>
                  <a:tcPr/>
                </a:tc>
              </a:tr>
            </a:tbl>
          </a:graphicData>
        </a:graphic>
      </p:graphicFrame>
      <p:sp>
        <p:nvSpPr>
          <p:cNvPr id="5" name="PIJL-OMHOOG 4"/>
          <p:cNvSpPr/>
          <p:nvPr/>
        </p:nvSpPr>
        <p:spPr>
          <a:xfrm>
            <a:off x="683568" y="2636912"/>
            <a:ext cx="216024" cy="504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31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700"/>
              </a:lnSpc>
            </a:pPr>
            <a:r>
              <a:rPr lang="nl-BE" sz="2400" b="1" dirty="0" smtClean="0"/>
              <a:t>Welk personage ondergaat in het tekstgedeelte een </a:t>
            </a:r>
            <a:r>
              <a:rPr lang="nl-BE" sz="2400" b="1" smtClean="0"/>
              <a:t>evolutie en </a:t>
            </a:r>
            <a:r>
              <a:rPr lang="nl-BE" sz="2400" b="1" dirty="0" smtClean="0"/>
              <a:t>wordt hierdoor een vol karakter? Verklaar je antwoord.</a:t>
            </a:r>
            <a:endParaRPr lang="en-US" sz="2400" b="1" dirty="0"/>
          </a:p>
        </p:txBody>
      </p:sp>
      <p:sp>
        <p:nvSpPr>
          <p:cNvPr id="3" name="Tijdelijke aanduiding voor inhoud 2"/>
          <p:cNvSpPr>
            <a:spLocks noGrp="1"/>
          </p:cNvSpPr>
          <p:nvPr>
            <p:ph idx="1"/>
          </p:nvPr>
        </p:nvSpPr>
        <p:spPr>
          <a:xfrm>
            <a:off x="457200" y="1772816"/>
            <a:ext cx="8229600" cy="4353347"/>
          </a:xfrm>
        </p:spPr>
        <p:txBody>
          <a:bodyPr>
            <a:normAutofit/>
          </a:bodyPr>
          <a:lstStyle/>
          <a:p>
            <a:r>
              <a:rPr lang="nl-BE" sz="2800" b="1" dirty="0" smtClean="0"/>
              <a:t>Britt: zij probeert de vechtpartij eerst te negeren! Op het einde heeft ze door dat het geen rugbywedstrijd is, maar een slachtpartij.</a:t>
            </a:r>
          </a:p>
          <a:p>
            <a:pPr marL="0" indent="0">
              <a:buNone/>
            </a:pPr>
            <a:endParaRPr lang="nl-BE" sz="2800" b="1" dirty="0" smtClean="0"/>
          </a:p>
          <a:p>
            <a:r>
              <a:rPr lang="nl-BE" sz="2800" b="1" dirty="0" smtClean="0"/>
              <a:t>(Eventueel) </a:t>
            </a:r>
            <a:r>
              <a:rPr lang="nl-BE" sz="2800" b="1" dirty="0" err="1" smtClean="0"/>
              <a:t>Jaimie</a:t>
            </a:r>
            <a:r>
              <a:rPr lang="nl-BE" sz="2800" b="1" dirty="0" smtClean="0"/>
              <a:t>: eerst denkt ze dat het om een familieruzie gaat, maar ze heeft snel door dat de situatie uit de hand loopt.</a:t>
            </a:r>
            <a:endParaRPr lang="en-US" sz="2800" b="1" dirty="0"/>
          </a:p>
        </p:txBody>
      </p:sp>
    </p:spTree>
    <p:extLst>
      <p:ext uri="{BB962C8B-B14F-4D97-AF65-F5344CB8AC3E}">
        <p14:creationId xmlns:p14="http://schemas.microsoft.com/office/powerpoint/2010/main" val="370324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600"/>
              </a:lnSpc>
            </a:pPr>
            <a:r>
              <a:rPr lang="nl-BE" sz="2400" dirty="0" smtClean="0"/>
              <a:t>In welk(e) personage(s) schuilt er een vlak karakter. Staaf je antwoord met een voorbeeld.</a:t>
            </a:r>
            <a:endParaRPr lang="en-US" sz="2400" dirty="0"/>
          </a:p>
        </p:txBody>
      </p:sp>
      <p:sp>
        <p:nvSpPr>
          <p:cNvPr id="3" name="Tijdelijke aanduiding voor inhoud 2"/>
          <p:cNvSpPr>
            <a:spLocks noGrp="1"/>
          </p:cNvSpPr>
          <p:nvPr>
            <p:ph idx="1"/>
          </p:nvPr>
        </p:nvSpPr>
        <p:spPr/>
        <p:txBody>
          <a:bodyPr>
            <a:normAutofit/>
          </a:bodyPr>
          <a:lstStyle/>
          <a:p>
            <a:r>
              <a:rPr lang="nl-BE" sz="2800" b="1" dirty="0" smtClean="0"/>
              <a:t>De overige leden in de regiekamer                ( Gonggrijp, Rijn, PC) zijn vlakke karakters. Deze staren naar het scherm, maar ze grijpen niet in, zelfs niet als </a:t>
            </a:r>
            <a:r>
              <a:rPr lang="nl-BE" sz="2800" b="1" dirty="0" err="1" smtClean="0"/>
              <a:t>Jaimie</a:t>
            </a:r>
            <a:r>
              <a:rPr lang="nl-BE" sz="2800" b="1" dirty="0" smtClean="0"/>
              <a:t> erom smeekt.</a:t>
            </a:r>
            <a:endParaRPr lang="en-US" sz="2800" b="1" dirty="0"/>
          </a:p>
        </p:txBody>
      </p:sp>
    </p:spTree>
    <p:extLst>
      <p:ext uri="{BB962C8B-B14F-4D97-AF65-F5344CB8AC3E}">
        <p14:creationId xmlns:p14="http://schemas.microsoft.com/office/powerpoint/2010/main" val="377391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600"/>
              </a:lnSpc>
            </a:pPr>
            <a:r>
              <a:rPr lang="nl-BE" sz="2400" dirty="0" smtClean="0"/>
              <a:t>Vul aan: ‘…  vervult de rol van deus ex machina’. Pas de eigenschappen van de deus ex machina toe op het fragment.</a:t>
            </a:r>
            <a:endParaRPr lang="en-US" sz="2400" dirty="0"/>
          </a:p>
        </p:txBody>
      </p:sp>
      <p:sp>
        <p:nvSpPr>
          <p:cNvPr id="3" name="Tijdelijke aanduiding voor inhoud 2"/>
          <p:cNvSpPr>
            <a:spLocks noGrp="1"/>
          </p:cNvSpPr>
          <p:nvPr>
            <p:ph idx="1"/>
          </p:nvPr>
        </p:nvSpPr>
        <p:spPr/>
        <p:txBody>
          <a:bodyPr>
            <a:normAutofit/>
          </a:bodyPr>
          <a:lstStyle/>
          <a:p>
            <a:r>
              <a:rPr lang="nl-BE" sz="2800" b="1" dirty="0" smtClean="0"/>
              <a:t>Voor de kinderen is </a:t>
            </a:r>
            <a:r>
              <a:rPr lang="nl-BE" sz="2800" b="1" dirty="0" err="1" smtClean="0"/>
              <a:t>Jaimie</a:t>
            </a:r>
            <a:r>
              <a:rPr lang="nl-BE" sz="2800" b="1" dirty="0" smtClean="0"/>
              <a:t> een deus ex machina. Het leek erop dat het gevecht nooit zou stoppen. </a:t>
            </a:r>
            <a:r>
              <a:rPr lang="nl-BE" sz="2800" b="1" dirty="0" err="1" smtClean="0"/>
              <a:t>Jaimie</a:t>
            </a:r>
            <a:r>
              <a:rPr lang="nl-BE" sz="2800" b="1" dirty="0" smtClean="0"/>
              <a:t> komt uit het niets het huis binnen. De kinderen kennen haar niet, maar ze grijpt in. Dankzij haar komt er een einde aan het gevecht en kunnen de gewonden verzorgd worden.</a:t>
            </a:r>
            <a:endParaRPr lang="en-US" sz="2800" b="1" dirty="0"/>
          </a:p>
        </p:txBody>
      </p:sp>
    </p:spTree>
    <p:extLst>
      <p:ext uri="{BB962C8B-B14F-4D97-AF65-F5344CB8AC3E}">
        <p14:creationId xmlns:p14="http://schemas.microsoft.com/office/powerpoint/2010/main" val="313758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36</TotalTime>
  <Words>490</Words>
  <Application>Microsoft Office PowerPoint</Application>
  <PresentationFormat>Diavoorstelling (4:3)</PresentationFormat>
  <Paragraphs>48</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Executive</vt:lpstr>
      <vt:lpstr>Synthesetekst ‘Black Box’</vt:lpstr>
      <vt:lpstr>De topische vragen</vt:lpstr>
      <vt:lpstr>Kies, aan de hand van wat je weet uit dit fragment, twee karaktereigenschappen van Maria.</vt:lpstr>
      <vt:lpstr>Kies uit dezelfde lijst twee karaktereigenschappen voor Franka. Motiveer je keuze.</vt:lpstr>
      <vt:lpstr>Op welke manier is de vechtpartij ontstaan? Geef twee verklaringen.</vt:lpstr>
      <vt:lpstr>Soorten personages in een verhaal</vt:lpstr>
      <vt:lpstr>Welk personage ondergaat in het tekstgedeelte een evolutie en wordt hierdoor een vol karakter? Verklaar je antwoord.</vt:lpstr>
      <vt:lpstr>In welk(e) personage(s) schuilt er een vlak karakter. Staaf je antwoord met een voorbeeld.</vt:lpstr>
      <vt:lpstr>Vul aan: ‘…  vervult de rol van deus ex machina’. Pas de eigenschappen van de deus ex machina toe op het fragment.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Synthesetekst ‘Black Box’</dc:title>
  <dc:creator>Admin</dc:creator>
  <cp:lastModifiedBy>Admin</cp:lastModifiedBy>
  <cp:revision>5</cp:revision>
  <dcterms:created xsi:type="dcterms:W3CDTF">2015-10-20T08:44:22Z</dcterms:created>
  <dcterms:modified xsi:type="dcterms:W3CDTF">2015-10-20T09:21:12Z</dcterms:modified>
</cp:coreProperties>
</file>